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17"/>
  </p:notesMasterIdLst>
  <p:handoutMasterIdLst>
    <p:handoutMasterId r:id="rId18"/>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797675" cy="992632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6391" autoAdjust="0"/>
  </p:normalViewPr>
  <p:slideViewPr>
    <p:cSldViewPr snapToGrid="0">
      <p:cViewPr varScale="1">
        <p:scale>
          <a:sx n="87" d="100"/>
          <a:sy n="87" d="100"/>
        </p:scale>
        <p:origin x="120" y="40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7A03FD84-EA05-4E26-9163-19416B165EC2}" type="datetime1">
              <a:rPr lang="ja-JP" altLang="en-US" smtClean="0">
                <a:latin typeface="Meiryo UI" panose="020B0604030504040204" pitchFamily="50" charset="-128"/>
                <a:ea typeface="Meiryo UI" panose="020B0604030504040204" pitchFamily="50" charset="-128"/>
              </a:rPr>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7A45484C-7992-44E9-9002-213D76072A08}" type="slidenum">
              <a:rPr lang="en-US" altLang="ja-JP" smtClean="0">
                <a:latin typeface="Meiryo UI" panose="020B0604030504040204" pitchFamily="50" charset="-128"/>
                <a:ea typeface="Meiryo UI" panose="020B0604030504040204" pitchFamily="50" charset="-128"/>
              </a:rPr>
            </a:fld>
            <a:endParaRPr lang="ja-JP" altLang="en-US" dirty="0">
              <a:latin typeface="Meiryo UI" panose="020B0604030504040204" pitchFamily="50" charset="-128"/>
              <a:ea typeface="Meiryo UI" panose="020B0604030504040204" pitchFamily="50" charset="-128"/>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CA5D8B46-A48D-4E96-A06B-A36C405DD0AD}" type="datetime1">
              <a:rPr lang="ja-JP" altLang="en-US" smtClean="0"/>
            </a:fld>
            <a:endParaRPr lang="ja-JP" altLang="en-US" dirty="0"/>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ja-JP" altLang="en-US" noProof="0" dirty="0"/>
              <a:t>マスター テキストの書式設定</a:t>
            </a:r>
            <a:endParaRPr lang="ja-JP" altLang="en-US" noProof="0" dirty="0"/>
          </a:p>
          <a:p>
            <a:pPr lvl="1" rtl="0"/>
            <a:r>
              <a:rPr lang="ja-JP" altLang="en-US" noProof="0" dirty="0"/>
              <a:t>第 </a:t>
            </a:r>
            <a:r>
              <a:rPr lang="en-US" altLang="ja-JP" noProof="0" dirty="0"/>
              <a:t>2 </a:t>
            </a:r>
            <a:r>
              <a:rPr lang="ja-JP" altLang="en-US" noProof="0" dirty="0"/>
              <a:t>レベル</a:t>
            </a:r>
            <a:endParaRPr lang="ja-JP" altLang="en-US" noProof="0" dirty="0"/>
          </a:p>
          <a:p>
            <a:pPr lvl="2" rtl="0"/>
            <a:r>
              <a:rPr lang="ja-JP" altLang="en-US" noProof="0" dirty="0"/>
              <a:t>第 </a:t>
            </a:r>
            <a:r>
              <a:rPr lang="en-US" altLang="ja-JP" noProof="0" dirty="0"/>
              <a:t>3 </a:t>
            </a:r>
            <a:r>
              <a:rPr lang="ja-JP" altLang="en-US" noProof="0" dirty="0"/>
              <a:t>レベル</a:t>
            </a:r>
            <a:endParaRPr lang="ja-JP" altLang="en-US" noProof="0" dirty="0"/>
          </a:p>
          <a:p>
            <a:pPr lvl="3" rtl="0"/>
            <a:r>
              <a:rPr lang="ja-JP" altLang="en-US" noProof="0" dirty="0"/>
              <a:t>第 </a:t>
            </a:r>
            <a:r>
              <a:rPr lang="en-US" altLang="ja-JP" noProof="0" dirty="0"/>
              <a:t>4 </a:t>
            </a:r>
            <a:r>
              <a:rPr lang="ja-JP" altLang="en-US" noProof="0" dirty="0"/>
              <a:t>レベル</a:t>
            </a:r>
            <a:endParaRPr lang="ja-JP" altLang="en-US" noProof="0" dirty="0"/>
          </a:p>
          <a:p>
            <a:pPr lvl="4" rtl="0"/>
            <a:r>
              <a:rPr lang="ja-JP" altLang="en-US" noProof="0" dirty="0"/>
              <a:t>第 </a:t>
            </a:r>
            <a:r>
              <a:rPr lang="en-US" altLang="ja-JP" noProof="0" dirty="0"/>
              <a:t>5 </a:t>
            </a:r>
            <a:r>
              <a:rPr lang="ja-JP" altLang="en-US" noProof="0" dirty="0"/>
              <a:t>レベル</a:t>
            </a:r>
            <a:endParaRPr lang="ja-JP" altLang="en-US" noProof="0" dirty="0"/>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B524A772-5D94-4F12-8B86-44D4FB26368F}" type="slidenum">
              <a:rPr lang="en-US" altLang="ja-JP" smtClean="0"/>
            </a:fld>
            <a:endParaRPr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rtl="0"/>
            <a:fld id="{51F09025-F8E6-4DDE-A732-787F1BA66A2D}" type="datetime1">
              <a:rPr lang="ja-JP" altLang="en-US" noProof="0" smtClean="0"/>
            </a:fld>
            <a:endParaRPr lang="ja-JP" altLang="en-US" noProof="0" dirty="0"/>
          </a:p>
        </p:txBody>
      </p:sp>
      <p:sp>
        <p:nvSpPr>
          <p:cNvPr id="5" name="Footer Placeholder 4"/>
          <p:cNvSpPr>
            <a:spLocks noGrp="1"/>
          </p:cNvSpPr>
          <p:nvPr>
            <p:ph type="ftr" sz="quarter" idx="11"/>
          </p:nvPr>
        </p:nvSpPr>
        <p:spPr/>
        <p:txBody>
          <a:bodyPr/>
          <a:lstStyle/>
          <a:p>
            <a:pPr rtl="0"/>
            <a:endParaRPr lang="ja-JP" altLang="en-US" noProof="0" dirty="0"/>
          </a:p>
        </p:txBody>
      </p:sp>
      <p:sp>
        <p:nvSpPr>
          <p:cNvPr id="6" name="Slide Number Placeholder 5"/>
          <p:cNvSpPr>
            <a:spLocks noGrp="1"/>
          </p:cNvSpPr>
          <p:nvPr>
            <p:ph type="sldNum" sz="quarter" idx="12"/>
          </p:nvPr>
        </p:nvSpPr>
        <p:spPr/>
        <p:txBody>
          <a:bodyPr/>
          <a:lstStyle/>
          <a:p>
            <a:pPr rtl="0"/>
            <a:fld id="{D57F1E4F-1CFF-5643-939E-217C01CDF565}" type="slidenum">
              <a:rPr lang="en-US" altLang="ja-JP" noProof="0" smtClean="0"/>
            </a:fld>
            <a:endParaRPr lang="ja-JP" alt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DA3870AA-010F-430A-90AD-6E6C5FB3756B}" type="datetime1">
              <a:rPr lang="ja-JP" altLang="en-US" smtClean="0"/>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ja-JP" smtClean="0"/>
            </a:fld>
            <a:endParaRPr lang="ja-JP"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endParaRPr lang="ja-JP" alt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DA3870AA-010F-430A-90AD-6E6C5FB3756B}" type="datetime1">
              <a:rPr lang="ja-JP" altLang="en-US" smtClean="0"/>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ja-JP" smtClean="0"/>
            </a:fld>
            <a:endParaRPr lang="ja-JP" alt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DA3870AA-010F-430A-90AD-6E6C5FB3756B}" type="datetime1">
              <a:rPr lang="ja-JP" altLang="en-US" smtClean="0"/>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ja-JP" smtClean="0"/>
            </a:fld>
            <a:endParaRPr lang="ja-JP" alt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endParaRPr lang="ja-JP" alt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DA3870AA-010F-430A-90AD-6E6C5FB3756B}" type="datetime1">
              <a:rPr lang="ja-JP" altLang="en-US" smtClean="0"/>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ja-JP" smtClean="0"/>
            </a:fld>
            <a:endParaRPr lang="ja-JP"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endParaRPr lang="ja-JP" alt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DA3870AA-010F-430A-90AD-6E6C5FB3756B}" type="datetime1">
              <a:rPr lang="ja-JP" altLang="en-US" smtClean="0"/>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ja-JP" smtClean="0"/>
            </a:fld>
            <a:endParaRPr lang="ja-JP" alt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A0E62C3E-C56B-4930-AFFC-9C3CC51A697D}" type="datetime1">
              <a:rPr lang="ja-JP" altLang="en-US" noProof="0" smtClean="0"/>
            </a:fld>
            <a:endParaRPr lang="ja-JP" altLang="en-US" noProof="0" dirty="0"/>
          </a:p>
        </p:txBody>
      </p:sp>
      <p:sp>
        <p:nvSpPr>
          <p:cNvPr id="5" name="Footer Placeholder 4"/>
          <p:cNvSpPr>
            <a:spLocks noGrp="1"/>
          </p:cNvSpPr>
          <p:nvPr>
            <p:ph type="ftr" sz="quarter" idx="11"/>
          </p:nvPr>
        </p:nvSpPr>
        <p:spPr/>
        <p:txBody>
          <a:bodyPr/>
          <a:lstStyle/>
          <a:p>
            <a:pPr rtl="0"/>
            <a:endParaRPr lang="ja-JP" altLang="en-US" noProof="0" dirty="0"/>
          </a:p>
        </p:txBody>
      </p:sp>
      <p:sp>
        <p:nvSpPr>
          <p:cNvPr id="6" name="Slide Number Placeholder 5"/>
          <p:cNvSpPr>
            <a:spLocks noGrp="1"/>
          </p:cNvSpPr>
          <p:nvPr>
            <p:ph type="sldNum" sz="quarter" idx="12"/>
          </p:nvPr>
        </p:nvSpPr>
        <p:spPr/>
        <p:txBody>
          <a:bodyPr/>
          <a:lstStyle/>
          <a:p>
            <a:pPr rtl="0"/>
            <a:fld id="{D57F1E4F-1CFF-5643-939E-217C01CDF565}" type="slidenum">
              <a:rPr lang="en-US" altLang="ja-JP" noProof="0" smtClean="0"/>
            </a:fld>
            <a:endParaRPr lang="ja-JP" altLang="en-US"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3870AA-010F-430A-90AD-6E6C5FB3756B}" type="datetime1">
              <a:rPr lang="ja-JP" altLang="en-US" smtClean="0"/>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ja-JP" smtClean="0"/>
            </a:fld>
            <a:endParaRPr lang="ja-JP" alt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5EC197AB-8152-4687-96BA-8140A1C9C3BC}" type="datetime1">
              <a:rPr lang="ja-JP" altLang="en-US" noProof="0" smtClean="0"/>
            </a:fld>
            <a:endParaRPr lang="ja-JP" altLang="en-US" noProof="0" dirty="0"/>
          </a:p>
        </p:txBody>
      </p:sp>
      <p:sp>
        <p:nvSpPr>
          <p:cNvPr id="5" name="Footer Placeholder 4"/>
          <p:cNvSpPr>
            <a:spLocks noGrp="1"/>
          </p:cNvSpPr>
          <p:nvPr>
            <p:ph type="ftr" sz="quarter" idx="11"/>
          </p:nvPr>
        </p:nvSpPr>
        <p:spPr/>
        <p:txBody>
          <a:bodyPr/>
          <a:lstStyle/>
          <a:p>
            <a:pPr rtl="0"/>
            <a:endParaRPr lang="ja-JP" altLang="en-US" noProof="0" dirty="0"/>
          </a:p>
        </p:txBody>
      </p:sp>
      <p:sp>
        <p:nvSpPr>
          <p:cNvPr id="6" name="Slide Number Placeholder 5"/>
          <p:cNvSpPr>
            <a:spLocks noGrp="1"/>
          </p:cNvSpPr>
          <p:nvPr>
            <p:ph type="sldNum" sz="quarter" idx="12"/>
          </p:nvPr>
        </p:nvSpPr>
        <p:spPr/>
        <p:txBody>
          <a:bodyPr/>
          <a:lstStyle/>
          <a:p>
            <a:pPr rtl="0"/>
            <a:fld id="{D57F1E4F-1CFF-5643-939E-217C01CDF565}" type="slidenum">
              <a:rPr lang="en-US" altLang="ja-JP" noProof="0" smtClean="0"/>
            </a:fld>
            <a:endParaRPr lang="ja-JP" alt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DA3870AA-010F-430A-90AD-6E6C5FB3756B}" type="datetime1">
              <a:rPr lang="ja-JP" altLang="en-US" smtClean="0"/>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D57F1E4F-1CFF-5643-939E-217C01CDF565}" type="slidenum">
              <a:rPr lang="en-US" altLang="ja-JP" smtClean="0"/>
            </a:fld>
            <a:endParaRPr lang="ja-JP" alt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A3870AA-010F-430A-90AD-6E6C5FB3756B}" type="datetime1">
              <a:rPr lang="ja-JP" altLang="en-US" smtClean="0"/>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D57F1E4F-1CFF-5643-939E-217C01CDF565}" type="slidenum">
              <a:rPr lang="en-US" altLang="ja-JP" smtClean="0"/>
            </a:fld>
            <a:endParaRPr lang="ja-JP" alt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fld id="{A15C85F9-56B2-4BC9-ABA4-394B69ECC9FB}" type="datetime1">
              <a:rPr lang="ja-JP" altLang="en-US" noProof="0" smtClean="0"/>
            </a:fld>
            <a:endParaRPr lang="ja-JP" altLang="en-US" noProof="0" dirty="0"/>
          </a:p>
        </p:txBody>
      </p:sp>
      <p:sp>
        <p:nvSpPr>
          <p:cNvPr id="8" name="Footer Placeholder 7"/>
          <p:cNvSpPr>
            <a:spLocks noGrp="1"/>
          </p:cNvSpPr>
          <p:nvPr>
            <p:ph type="ftr" sz="quarter" idx="11"/>
          </p:nvPr>
        </p:nvSpPr>
        <p:spPr/>
        <p:txBody>
          <a:bodyPr/>
          <a:lstStyle/>
          <a:p>
            <a:pPr rtl="0"/>
            <a:endParaRPr lang="ja-JP" altLang="en-US" noProof="0" dirty="0"/>
          </a:p>
        </p:txBody>
      </p:sp>
      <p:sp>
        <p:nvSpPr>
          <p:cNvPr id="9" name="Slide Number Placeholder 8"/>
          <p:cNvSpPr>
            <a:spLocks noGrp="1"/>
          </p:cNvSpPr>
          <p:nvPr>
            <p:ph type="sldNum" sz="quarter" idx="12"/>
          </p:nvPr>
        </p:nvSpPr>
        <p:spPr/>
        <p:txBody>
          <a:bodyPr/>
          <a:lstStyle/>
          <a:p>
            <a:pPr rtl="0"/>
            <a:fld id="{D57F1E4F-1CFF-5643-939E-217C01CDF565}" type="slidenum">
              <a:rPr lang="en-US" altLang="ja-JP" noProof="0" smtClean="0"/>
            </a:fld>
            <a:endParaRPr lang="ja-JP" alt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fld id="{F010C1DB-D25C-4804-A301-817AD2D8E3B6}" type="datetime1">
              <a:rPr lang="ja-JP" altLang="en-US" noProof="0" smtClean="0"/>
            </a:fld>
            <a:endParaRPr lang="ja-JP" altLang="en-US" noProof="0" dirty="0"/>
          </a:p>
        </p:txBody>
      </p:sp>
      <p:sp>
        <p:nvSpPr>
          <p:cNvPr id="4" name="Footer Placeholder 3"/>
          <p:cNvSpPr>
            <a:spLocks noGrp="1"/>
          </p:cNvSpPr>
          <p:nvPr>
            <p:ph type="ftr" sz="quarter" idx="11"/>
          </p:nvPr>
        </p:nvSpPr>
        <p:spPr/>
        <p:txBody>
          <a:bodyPr/>
          <a:lstStyle/>
          <a:p>
            <a:pPr rtl="0"/>
            <a:endParaRPr lang="ja-JP" altLang="en-US" noProof="0" dirty="0"/>
          </a:p>
        </p:txBody>
      </p:sp>
      <p:sp>
        <p:nvSpPr>
          <p:cNvPr id="5" name="Slide Number Placeholder 4"/>
          <p:cNvSpPr>
            <a:spLocks noGrp="1"/>
          </p:cNvSpPr>
          <p:nvPr>
            <p:ph type="sldNum" sz="quarter" idx="12"/>
          </p:nvPr>
        </p:nvSpPr>
        <p:spPr/>
        <p:txBody>
          <a:bodyPr/>
          <a:lstStyle/>
          <a:p>
            <a:pPr rtl="0"/>
            <a:fld id="{D57F1E4F-1CFF-5643-939E-217C01CDF565}" type="slidenum">
              <a:rPr lang="en-US" altLang="ja-JP" noProof="0" smtClean="0"/>
            </a:fld>
            <a:endParaRPr lang="ja-JP" alt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870AA-010F-430A-90AD-6E6C5FB3756B}" type="datetime1">
              <a:rPr lang="ja-JP" altLang="en-US" smtClean="0"/>
            </a:fld>
            <a:endParaRPr lang="ja-JP" altLang="en-US" dirty="0"/>
          </a:p>
        </p:txBody>
      </p:sp>
      <p:sp>
        <p:nvSpPr>
          <p:cNvPr id="3" name="Footer Placeholder 2"/>
          <p:cNvSpPr>
            <a:spLocks noGrp="1"/>
          </p:cNvSpPr>
          <p:nvPr>
            <p:ph type="ftr" sz="quarter" idx="11"/>
          </p:nvPr>
        </p:nvSpPr>
        <p:spPr/>
        <p:txBody>
          <a:bodyPr/>
          <a:lstStyle/>
          <a:p>
            <a:endParaRPr lang="ja-JP" altLang="en-US" dirty="0"/>
          </a:p>
        </p:txBody>
      </p:sp>
      <p:sp>
        <p:nvSpPr>
          <p:cNvPr id="4" name="Slide Number Placeholder 3"/>
          <p:cNvSpPr>
            <a:spLocks noGrp="1"/>
          </p:cNvSpPr>
          <p:nvPr>
            <p:ph type="sldNum" sz="quarter" idx="12"/>
          </p:nvPr>
        </p:nvSpPr>
        <p:spPr/>
        <p:txBody>
          <a:bodyPr/>
          <a:lstStyle/>
          <a:p>
            <a:fld id="{D57F1E4F-1CFF-5643-939E-217C01CDF565}" type="slidenum">
              <a:rPr lang="en-US" altLang="ja-JP" smtClean="0"/>
            </a:fld>
            <a:endParaRPr lang="ja-JP" alt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DA3870AA-010F-430A-90AD-6E6C5FB3756B}" type="datetime1">
              <a:rPr lang="ja-JP" altLang="en-US" smtClean="0"/>
            </a:fld>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D57F1E4F-1CFF-5643-939E-217C01CDF565}" type="slidenum">
              <a:rPr lang="en-US" altLang="ja-JP" smtClean="0"/>
            </a:fld>
            <a:endParaRPr lang="ja-JP" alt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pPr rtl="0"/>
            <a:fld id="{6F19F1CD-BF9A-432E-A318-3D119789832D}" type="datetime1">
              <a:rPr lang="ja-JP" altLang="en-US" noProof="0" smtClean="0"/>
            </a:fld>
            <a:endParaRPr lang="ja-JP" altLang="en-US" noProof="0" dirty="0"/>
          </a:p>
        </p:txBody>
      </p:sp>
      <p:sp>
        <p:nvSpPr>
          <p:cNvPr id="6" name="Footer Placeholder 5"/>
          <p:cNvSpPr>
            <a:spLocks noGrp="1"/>
          </p:cNvSpPr>
          <p:nvPr>
            <p:ph type="ftr" sz="quarter" idx="11"/>
          </p:nvPr>
        </p:nvSpPr>
        <p:spPr/>
        <p:txBody>
          <a:bodyPr/>
          <a:lstStyle/>
          <a:p>
            <a:pPr rtl="0"/>
            <a:endParaRPr lang="ja-JP" altLang="en-US" noProof="0" dirty="0"/>
          </a:p>
        </p:txBody>
      </p:sp>
      <p:sp>
        <p:nvSpPr>
          <p:cNvPr id="7" name="Slide Number Placeholder 6"/>
          <p:cNvSpPr>
            <a:spLocks noGrp="1"/>
          </p:cNvSpPr>
          <p:nvPr>
            <p:ph type="sldNum" sz="quarter" idx="12"/>
          </p:nvPr>
        </p:nvSpPr>
        <p:spPr/>
        <p:txBody>
          <a:bodyPr/>
          <a:lstStyle/>
          <a:p>
            <a:pPr rtl="0"/>
            <a:fld id="{D57F1E4F-1CFF-5643-939E-217C01CDF565}" type="slidenum">
              <a:rPr lang="en-US" altLang="ja-JP" noProof="0" smtClean="0"/>
            </a:fld>
            <a:endParaRPr lang="ja-JP" alt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3870AA-010F-430A-90AD-6E6C5FB3756B}" type="datetime1">
              <a:rPr lang="ja-JP" altLang="en-US" smtClean="0"/>
            </a:fld>
            <a:endParaRPr lang="ja-JP" alt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altLang="ja-JP" smtClean="0"/>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b="1" dirty="0">
                <a:latin typeface="HG丸ｺﾞｼｯｸM-PRO" panose="020F0600000000000000" pitchFamily="50" charset="-128"/>
                <a:ea typeface="HG丸ｺﾞｼｯｸM-PRO" panose="020F0600000000000000" pitchFamily="50" charset="-128"/>
              </a:rPr>
              <a:t>特定技能による外国人</a:t>
            </a:r>
            <a:br>
              <a:rPr lang="en-US" altLang="ja-JP" b="1" dirty="0">
                <a:latin typeface="HG丸ｺﾞｼｯｸM-PRO" panose="020F0600000000000000" pitchFamily="50" charset="-128"/>
                <a:ea typeface="HG丸ｺﾞｼｯｸM-PRO" panose="020F0600000000000000" pitchFamily="50" charset="-128"/>
              </a:rPr>
            </a:br>
            <a:r>
              <a:rPr lang="ja-JP" altLang="en-US" b="1" dirty="0">
                <a:latin typeface="HG丸ｺﾞｼｯｸM-PRO" panose="020F0600000000000000" pitchFamily="50" charset="-128"/>
                <a:ea typeface="HG丸ｺﾞｼｯｸM-PRO" panose="020F0600000000000000" pitchFamily="50" charset="-128"/>
              </a:rPr>
              <a:t>採用支援サービス</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字幕 2"/>
          <p:cNvSpPr>
            <a:spLocks noGrp="1"/>
          </p:cNvSpPr>
          <p:nvPr>
            <p:ph type="subTitle" idx="1"/>
          </p:nvPr>
        </p:nvSpPr>
        <p:spPr>
          <a:xfrm>
            <a:off x="1524000" y="5012531"/>
            <a:ext cx="9144000" cy="1446212"/>
          </a:xfrm>
        </p:spPr>
        <p:txBody>
          <a:bodyPr>
            <a:normAutofit lnSpcReduction="10000"/>
          </a:bodyPr>
          <a:lstStyle/>
          <a:p>
            <a:r>
              <a:rPr kumimoji="1" lang="ja-JP" altLang="en-US" sz="5100" dirty="0">
                <a:latin typeface="HG丸ｺﾞｼｯｸM-PRO" panose="020F0600000000000000" pitchFamily="50" charset="-128"/>
                <a:ea typeface="HG丸ｺﾞｼｯｸM-PRO" panose="020F0600000000000000" pitchFamily="50" charset="-128"/>
              </a:rPr>
              <a:t>東海株式会社</a:t>
            </a:r>
            <a:endParaRPr kumimoji="1" lang="en-US" altLang="ja-JP" sz="51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国際人材支援部</a:t>
            </a:r>
            <a:endParaRPr kumimoji="1" lang="ja-JP" altLang="en-US" sz="3200" dirty="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1"/>
          <a:stretch>
            <a:fillRect/>
          </a:stretch>
        </p:blipFill>
        <p:spPr>
          <a:xfrm>
            <a:off x="104022" y="1335251"/>
            <a:ext cx="11983956" cy="4559711"/>
          </a:xfrm>
          <a:prstGeom prst="rect">
            <a:avLst/>
          </a:prstGeom>
        </p:spPr>
      </p:pic>
      <p:pic>
        <p:nvPicPr>
          <p:cNvPr id="6" name="図 5"/>
          <p:cNvPicPr>
            <a:picLocks noChangeAspect="1"/>
          </p:cNvPicPr>
          <p:nvPr/>
        </p:nvPicPr>
        <p:blipFill>
          <a:blip r:embed="rId2"/>
          <a:stretch>
            <a:fillRect/>
          </a:stretch>
        </p:blipFill>
        <p:spPr>
          <a:xfrm>
            <a:off x="104022" y="642909"/>
            <a:ext cx="2848728" cy="5420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1"/>
          <a:stretch>
            <a:fillRect/>
          </a:stretch>
        </p:blipFill>
        <p:spPr>
          <a:xfrm>
            <a:off x="127956" y="380535"/>
            <a:ext cx="11730669" cy="55725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1"/>
          <a:stretch>
            <a:fillRect/>
          </a:stretch>
        </p:blipFill>
        <p:spPr>
          <a:xfrm>
            <a:off x="370699" y="1089499"/>
            <a:ext cx="11450601" cy="55294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134756" y="753762"/>
          <a:ext cx="11955643" cy="6080075"/>
        </p:xfrm>
        <a:graphic>
          <a:graphicData uri="http://schemas.openxmlformats.org/drawingml/2006/table">
            <a:tbl>
              <a:tblPr firstRow="1">
                <a:tableStyleId>{5C22544A-7EE6-4342-B048-85BDC9FD1C3A}</a:tableStyleId>
              </a:tblPr>
              <a:tblGrid>
                <a:gridCol w="1412897"/>
                <a:gridCol w="10493508"/>
                <a:gridCol w="49238"/>
              </a:tblGrid>
              <a:tr h="233424">
                <a:tc gridSpan="2">
                  <a:txBody>
                    <a:bodyPr/>
                    <a:lstStyle/>
                    <a:p>
                      <a:pPr algn="l" fontAlgn="ct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hMerge="1">
                  <a:tcPr/>
                </a:tc>
                <a:tc>
                  <a:txBody>
                    <a:bodyPr/>
                    <a:lstStyle/>
                    <a:p>
                      <a:pPr algn="l" fontAlgn="ctr"/>
                      <a:endParaRPr lang="ja-JP" altLang="en-US" sz="8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gridSpan="2">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以下</a:t>
                      </a:r>
                      <a:r>
                        <a:rPr lang="en-US" altLang="ja-JP" sz="1100" b="0" u="none" strike="noStrike" baseline="0" dirty="0">
                          <a:effectLst/>
                          <a:latin typeface="HG丸ｺﾞｼｯｸM-PRO" panose="020F0600000000000000" pitchFamily="50" charset="-128"/>
                          <a:ea typeface="HG丸ｺﾞｼｯｸM-PRO" panose="020F0600000000000000" pitchFamily="50" charset="-128"/>
                        </a:rPr>
                        <a:t>14</a:t>
                      </a:r>
                      <a:r>
                        <a:rPr lang="ja-JP" altLang="en-US" sz="1100" b="0" u="none" strike="noStrike" baseline="0" dirty="0">
                          <a:effectLst/>
                          <a:latin typeface="HG丸ｺﾞｼｯｸM-PRO" panose="020F0600000000000000" pitchFamily="50" charset="-128"/>
                          <a:ea typeface="HG丸ｺﾞｼｯｸM-PRO" panose="020F0600000000000000" pitchFamily="50" charset="-128"/>
                        </a:rPr>
                        <a:t>業種の業務内容に該当する場合、特定技能外国人を受け入れることが可能</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hMerge="1">
                  <a:tcP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産業分野</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従事する業務</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介護</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身体介護等（利用者の心身の状況に応じた入浴，食事，排せつの介助等）、</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184658">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　</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これに付随する支援業務（レクリエーションの実施，機能訓練の補助等）</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ビルクリーニング</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・建築物内部の清掃</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80107">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素形材産業</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・鋳造 ・金属プレス加工 ・仕上げ ・溶接 ・鍛造 ・工場板金 ・機械検査 ・ダイカスト ・めっき ・機械保全 ・機械加工 ・アルミニウム陽極酸化処理 ・塗装</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434835">
                <a:tc>
                  <a:txBody>
                    <a:bodyPr/>
                    <a:lstStyle/>
                    <a:p>
                      <a:pPr algn="l" fontAlgn="ctr"/>
                      <a:r>
                        <a:rPr lang="zh-TW" altLang="en-US" sz="1100" b="0" u="none" strike="noStrike" baseline="0">
                          <a:effectLst/>
                          <a:latin typeface="HG丸ｺﾞｼｯｸM-PRO" panose="020F0600000000000000" pitchFamily="50" charset="-128"/>
                          <a:ea typeface="HG丸ｺﾞｼｯｸM-PRO" panose="020F0600000000000000" pitchFamily="50" charset="-128"/>
                        </a:rPr>
                        <a:t>産業機械製造業</a:t>
                      </a:r>
                      <a:endParaRPr lang="zh-TW"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・鋳造 ・塗装 ・仕上げ ・電気機器組立て ・溶接 ・鍛造 ・鉄工 ・機械検査 ・プリント配線板製造 ・工業包装 ・ダイカスト ・工場板金 ・機械保全 ・プラスチック成形 ・機械加工 ・めっき ・電子機器組立て ・金属プレス加工</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362173">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電気・電子 情報関連産業</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・機械加工 ・仕上げ ・プリント配線板製造 ・工業包装 ・金属プレス加工 ・機械保全 ・プラスチック成形 ・工場板金</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43197">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　</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・電子機器組立て ・塗装 ・めっき ・電気機器組立て ・溶接</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建設</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・型枠施工 ・土工 ・内装仕上げ／表装</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　</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・左官・屋根ふき ・コンクリート圧送 ・電気通信</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　</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・トンネル推進工 ・鉄筋施工 ・建設機械施工 ・鉄筋継手</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造船・舶用工業</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・溶接 ・仕上げ ・塗装 ・機械加工 ・鉄工 ・電気機器組立て</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自動車整備</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・自動車の日常点検整備，定期点検整備，分解整備</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80107">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航空</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・空港グランドハンドリング </a:t>
                      </a:r>
                      <a:r>
                        <a:rPr lang="en-US" altLang="ja-JP" sz="1100" b="0" u="none" strike="noStrike" baseline="0">
                          <a:effectLst/>
                          <a:latin typeface="HG丸ｺﾞｼｯｸM-PRO" panose="020F0600000000000000" pitchFamily="50" charset="-128"/>
                          <a:ea typeface="HG丸ｺﾞｼｯｸM-PRO" panose="020F0600000000000000" pitchFamily="50" charset="-128"/>
                        </a:rPr>
                        <a:t>(</a:t>
                      </a:r>
                      <a:r>
                        <a:rPr lang="ja-JP" altLang="en-US" sz="1100" b="0" u="none" strike="noStrike" baseline="0">
                          <a:effectLst/>
                          <a:latin typeface="HG丸ｺﾞｼｯｸM-PRO" panose="020F0600000000000000" pitchFamily="50" charset="-128"/>
                          <a:ea typeface="HG丸ｺﾞｼｯｸM-PRO" panose="020F0600000000000000" pitchFamily="50" charset="-128"/>
                        </a:rPr>
                        <a:t>地上走行支援業務，手荷物・貨物取扱業務等</a:t>
                      </a:r>
                      <a:r>
                        <a:rPr lang="en-US" altLang="ja-JP" sz="1100" b="0" u="none" strike="noStrike" baseline="0">
                          <a:effectLst/>
                          <a:latin typeface="HG丸ｺﾞｼｯｸM-PRO" panose="020F0600000000000000" pitchFamily="50" charset="-128"/>
                          <a:ea typeface="HG丸ｺﾞｼｯｸM-PRO" panose="020F0600000000000000" pitchFamily="50" charset="-128"/>
                        </a:rPr>
                        <a:t>) </a:t>
                      </a:r>
                      <a:r>
                        <a:rPr lang="ja-JP" altLang="en-US" sz="1100" b="0" u="none" strike="noStrike" baseline="0">
                          <a:effectLst/>
                          <a:latin typeface="HG丸ｺﾞｼｯｸM-PRO" panose="020F0600000000000000" pitchFamily="50" charset="-128"/>
                          <a:ea typeface="HG丸ｺﾞｼｯｸM-PRO" panose="020F0600000000000000" pitchFamily="50" charset="-128"/>
                        </a:rPr>
                        <a:t>・航空機整備（機体，装備品等の整備業務等）</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宿泊</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・フロント、企画・広報、接客、レストランサービス等の宿泊サービスの提供</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80107">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農業</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・耕種農業全般（栽培管理，農産物の集出荷・選別等） ・畜産農業全般（飼養管理，畜産物の集出荷・選別等）</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漁業</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 漁業（漁具の製作・補修，水産動植物の探索，漁具・漁労機械の操作，</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80107">
                <a:tc>
                  <a:txBody>
                    <a:bodyPr/>
                    <a:lstStyle/>
                    <a:p>
                      <a:pPr algn="l" fontAlgn="ct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水産動植物の採捕，漁獲物の処理・保蔵，安全衛生の確保等） ・ 養殖業（養殖資材の製作・補修・管理，養殖水産動植物の育成管理・</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　</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収獲・処理，安全衛生の確保等）</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zh-TW" altLang="en-US" sz="1100" b="0" u="none" strike="noStrike" baseline="0" dirty="0">
                          <a:effectLst/>
                          <a:latin typeface="HG丸ｺﾞｼｯｸM-PRO" panose="020F0600000000000000" pitchFamily="50" charset="-128"/>
                          <a:ea typeface="HG丸ｺﾞｼｯｸM-PRO" panose="020F0600000000000000" pitchFamily="50" charset="-128"/>
                        </a:rPr>
                        <a:t>飲食料品製造業</a:t>
                      </a:r>
                      <a:endParaRPr lang="zh-TW"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・飲食料品製造業全般</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ja-JP" altLang="en-US" sz="1100" b="0" u="none" strike="noStrike" baseline="0">
                          <a:effectLst/>
                          <a:latin typeface="HG丸ｺﾞｼｯｸM-PRO" panose="020F0600000000000000" pitchFamily="50" charset="-128"/>
                          <a:ea typeface="HG丸ｺﾞｼｯｸM-PRO" panose="020F0600000000000000" pitchFamily="50" charset="-128"/>
                        </a:rPr>
                        <a:t>　</a:t>
                      </a:r>
                      <a:endParaRPr lang="ja-JP" altLang="en-US" sz="11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飲食料品（酒類を除く）の製造・加工，安全衛生</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r h="233424">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外食業</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r>
                        <a:rPr lang="ja-JP" altLang="en-US" sz="1100" b="0" u="none" strike="noStrike" baseline="0" dirty="0">
                          <a:effectLst/>
                          <a:latin typeface="HG丸ｺﾞｼｯｸM-PRO" panose="020F0600000000000000" pitchFamily="50" charset="-128"/>
                          <a:ea typeface="HG丸ｺﾞｼｯｸM-PRO" panose="020F0600000000000000" pitchFamily="50" charset="-128"/>
                        </a:rPr>
                        <a:t>・外食業全般（飲食物調理，接客，店舗管理） </a:t>
                      </a:r>
                      <a:endParaRPr lang="ja-JP" altLang="en-US" sz="11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c>
                  <a:txBody>
                    <a:bodyPr/>
                    <a:lstStyle/>
                    <a:p>
                      <a:pPr algn="l" fontAlgn="ctr"/>
                      <a:endParaRPr lang="ja-JP" altLang="en-US" sz="800" b="0" i="0" u="none" strike="noStrike" baseline="0" dirty="0">
                        <a:solidFill>
                          <a:srgbClr val="000000"/>
                        </a:solidFill>
                        <a:effectLst/>
                        <a:latin typeface="HG丸ｺﾞｼｯｸM-PRO" panose="020F0600000000000000" pitchFamily="50" charset="-128"/>
                        <a:ea typeface="HG丸ｺﾞｼｯｸM-PRO" panose="020F0600000000000000" pitchFamily="50" charset="-128"/>
                      </a:endParaRPr>
                    </a:p>
                  </a:txBody>
                  <a:tcPr marL="6746" marR="6746" marT="6746" marB="0" anchor="ctr"/>
                </a:tc>
              </a:tr>
            </a:tbl>
          </a:graphicData>
        </a:graphic>
      </p:graphicFrame>
      <p:sp>
        <p:nvSpPr>
          <p:cNvPr id="2" name="正方形/長方形 1"/>
          <p:cNvSpPr/>
          <p:nvPr/>
        </p:nvSpPr>
        <p:spPr>
          <a:xfrm>
            <a:off x="134756" y="225363"/>
            <a:ext cx="3775393" cy="400110"/>
          </a:xfrm>
          <a:prstGeom prst="rect">
            <a:avLst/>
          </a:prstGeom>
        </p:spPr>
        <p:txBody>
          <a:bodyPr wrap="none">
            <a:spAutoFit/>
          </a:bodyPr>
          <a:lstStyle/>
          <a:p>
            <a:r>
              <a:rPr lang="ja-JP" altLang="en-US" sz="2000" b="1" dirty="0">
                <a:latin typeface="HG丸ｺﾞｼｯｸM-PRO" panose="020F0600000000000000" pitchFamily="50" charset="-128"/>
                <a:ea typeface="HG丸ｺﾞｼｯｸM-PRO" panose="020F0600000000000000" pitchFamily="50" charset="-128"/>
              </a:rPr>
              <a:t>特定技能の受入れ可能業種一覧</a:t>
            </a:r>
            <a:endParaRPr lang="ja-JP" altLang="en-US"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nvGraphicFramePr>
        <p:xfrm>
          <a:off x="204787" y="555063"/>
          <a:ext cx="11782425" cy="6302937"/>
        </p:xfrm>
        <a:graphic>
          <a:graphicData uri="http://schemas.openxmlformats.org/drawingml/2006/table">
            <a:tbl>
              <a:tblPr/>
              <a:tblGrid>
                <a:gridCol w="11782425"/>
              </a:tblGrid>
              <a:tr h="273684">
                <a:tc>
                  <a:txBody>
                    <a:bodyPr/>
                    <a:lstStyle/>
                    <a:p>
                      <a:pPr algn="l" fontAlgn="ctr"/>
                      <a:endParaRPr lang="ja-JP"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tcPr>
                </a:tc>
              </a:tr>
              <a:tr h="273684">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特定技能外国人に支払うべき給与水準を教えてください。 </a:t>
                      </a:r>
                      <a:endPar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solidFill>
                      <a:srgbClr val="E2EFDA"/>
                    </a:solidFill>
                  </a:tcPr>
                </a:tc>
              </a:tr>
              <a:tr h="273684">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特定技能外国人の報酬額については、日本人が同等の業務に従事する場合の報酬額と同等以上であることが求められます。</a:t>
                      </a: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tcPr>
                </a:tc>
              </a:tr>
              <a:tr h="273684">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特定技能外国人を受入るために受入れ機関（雇用元企業）としての認定を受ける必要がありますか。 </a:t>
                      </a:r>
                      <a:endPar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solidFill>
                      <a:srgbClr val="E2EFDA"/>
                    </a:solidFill>
                  </a:tcPr>
                </a:tc>
              </a:tr>
              <a:tr h="406956">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受入れ機関（雇用元企業）が認定を受ける必要はありませんが、特定技能外国人を受入れようとする場合、外国人本人に係る在留諸申請の審査において、受入機関（雇用元企業）が所定の基準を満たしている必要があります。</a:t>
                      </a: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tcPr>
                </a:tc>
              </a:tr>
              <a:tr h="273684">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外国人と結ぶ雇用契約が適切（例：報酬額が日本人と同等以上）</a:t>
                      </a:r>
                      <a:endPar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solidFill>
                      <a:srgbClr val="E2EFDA"/>
                    </a:solidFill>
                  </a:tcPr>
                </a:tc>
              </a:tr>
              <a:tr h="273684">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機関自体が適切（例：５年以内に出入国・労働法令違反がない）</a:t>
                      </a: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tcPr>
                </a:tc>
              </a:tr>
              <a:tr h="238577">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外国人を支援する体制あり（例：外国人が理解できる言語で支援できる）</a:t>
                      </a: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tcPr>
                </a:tc>
              </a:tr>
              <a:tr h="273684">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外国人を支援する計画が適切（例：生活オリエンテーション等を含む）</a:t>
                      </a: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tcPr>
                </a:tc>
              </a:tr>
              <a:tr h="273684">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受入れ機関（雇用元企業）にて行う支援業務を登録支援機関に委託しなければいけないですか。 </a:t>
                      </a:r>
                      <a:endPar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solidFill>
                      <a:srgbClr val="E2EFDA"/>
                    </a:solidFill>
                  </a:tcPr>
                </a:tc>
              </a:tr>
              <a:tr h="406956">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本来、支援業務は全て受入れ機関（雇用元企業）より行うべきものであり、登録支援機関に委託しなくても問題ありません。 ただし、業務量が膨大となるため、登録支援機関に委託することをおすすめしております。</a:t>
                      </a: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tcPr>
                </a:tc>
              </a:tr>
              <a:tr h="273684">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支援に要する費用について、受入れ機関（雇用元企業）が負担しなければならない範囲を教えてください。 </a:t>
                      </a:r>
                      <a:endPar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solidFill>
                      <a:srgbClr val="E2EFDA"/>
                    </a:solidFill>
                  </a:tcPr>
                </a:tc>
              </a:tr>
              <a:tr h="604960">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受入れ機関（雇用元企業）の基準として、特定技能外国人支援にかかる費用について、直接又は間接に当該外国人に負担させないこととされています。 法務省令に規定されている各支援事項については、特定技能外国人支援計画に盛り込まなければいけない義務的な支援であり、これらの支援を実施するに当たり要した費用については受入れ機関（雇用元企業）が負担することとなります。</a:t>
                      </a: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tcPr>
                </a:tc>
              </a:tr>
              <a:tr h="273684">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特定技能外国人の家賃の費用を当該外国人に請求することはできますか。 </a:t>
                      </a:r>
                      <a:endPar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solidFill>
                      <a:srgbClr val="E2EFDA"/>
                    </a:solidFill>
                  </a:tcPr>
                </a:tc>
              </a:tr>
              <a:tr h="406956">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請求することはできます。 住居の確保については、受入れ機関（雇用元企業）が住居費用を負担することを求めるものではありません。賃貸物件の仲介事業者を紹介するなど、外国人が円滑に住居を確保することができるよう支援を行うことが必要となります。</a:t>
                      </a: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tcPr>
                </a:tc>
              </a:tr>
              <a:tr h="273684">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社宅や所有する住宅を特定技能外国人に提供することはできますか。 </a:t>
                      </a:r>
                      <a:endPar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solidFill>
                      <a:srgbClr val="E2EFDA"/>
                    </a:solidFill>
                  </a:tcPr>
                </a:tc>
              </a:tr>
              <a:tr h="273684">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特定技能外国人の受入れ機関（雇用元企業）が所有する社宅等を当該外国人に住居として提供することは可能です。</a:t>
                      </a: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tcPr>
                </a:tc>
              </a:tr>
              <a:tr h="273684">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アルバイトやパートタイム労働者として雇い入れることは可能ですか？ </a:t>
                      </a:r>
                      <a:endPar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solidFill>
                      <a:srgbClr val="E2EFDA"/>
                    </a:solidFill>
                  </a:tcPr>
                </a:tc>
              </a:tr>
              <a:tr h="406956">
                <a:tc>
                  <a:txBody>
                    <a:bodyPr/>
                    <a:lstStyle/>
                    <a:p>
                      <a:pPr algn="l" fontAlgn="ct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特定技能外国人をアルバイトや、パートタイム労働者として雇い入れることはできません。 本制度における労働者は「フルタイム」で雇用される一般の労働者をいい、アルバイトやパートタイム労働者は含まれません。</a:t>
                      </a: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tcPr>
                </a:tc>
              </a:tr>
              <a:tr h="273684">
                <a:tc>
                  <a:txBody>
                    <a:bodyPr/>
                    <a:lstStyle/>
                    <a:p>
                      <a:pPr algn="l" fontAlgn="ct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「フルタイム」とは原則、労働日数が週５日以上かつ年間</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217</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日以上、週労働時間が</a:t>
                      </a:r>
                      <a:r>
                        <a:rPr lang="en-US" altLang="ja-JP"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rPr>
                        <a:t>時間以上であることをいいます。 </a:t>
                      </a:r>
                      <a:endParaRPr lang="ja-JP" altLang="en-US" sz="10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7583" marR="7583" marT="7583" marB="0" anchor="ctr">
                    <a:lnL>
                      <a:noFill/>
                    </a:lnL>
                    <a:lnR>
                      <a:noFill/>
                    </a:lnR>
                    <a:lnT>
                      <a:noFill/>
                    </a:lnT>
                    <a:lnB>
                      <a:noFill/>
                    </a:lnB>
                  </a:tcPr>
                </a:tc>
              </a:tr>
            </a:tbl>
          </a:graphicData>
        </a:graphic>
      </p:graphicFrame>
      <p:sp>
        <p:nvSpPr>
          <p:cNvPr id="2" name="正方形/長方形 1"/>
          <p:cNvSpPr/>
          <p:nvPr/>
        </p:nvSpPr>
        <p:spPr>
          <a:xfrm>
            <a:off x="204787" y="185731"/>
            <a:ext cx="2741456" cy="369332"/>
          </a:xfrm>
          <a:prstGeom prst="rect">
            <a:avLst/>
          </a:prstGeom>
        </p:spPr>
        <p:txBody>
          <a:bodyPr wrap="none">
            <a:spAutoFit/>
          </a:bodyPr>
          <a:lstStyle/>
          <a:p>
            <a:pPr fontAlgn="ctr"/>
            <a:r>
              <a:rPr lang="ja-JP" altLang="en-US" b="1" dirty="0">
                <a:solidFill>
                  <a:srgbClr val="000000"/>
                </a:solidFill>
                <a:latin typeface="HG丸ｺﾞｼｯｸM-PRO" panose="020F0600000000000000" pitchFamily="50" charset="-128"/>
                <a:ea typeface="HG丸ｺﾞｼｯｸM-PRO" panose="020F0600000000000000" pitchFamily="50" charset="-128"/>
              </a:rPr>
              <a:t>特定技能に関するＱ＆Ａ</a:t>
            </a:r>
            <a:endParaRPr lang="ja-JP" altLang="en-US" b="1" dirty="0">
              <a:solidFill>
                <a:srgbClr val="000000"/>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0581" y="2789440"/>
            <a:ext cx="11282515" cy="38768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729"/>
            <a:ext cx="5116862" cy="15155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外国人人材サービス（特定技能） | 株式会社ガイアサイ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579" y="2789440"/>
            <a:ext cx="5656517" cy="208736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4"/>
          <a:stretch>
            <a:fillRect/>
          </a:stretch>
        </p:blipFill>
        <p:spPr>
          <a:xfrm>
            <a:off x="476089" y="2789440"/>
            <a:ext cx="2621072" cy="823148"/>
          </a:xfrm>
          <a:prstGeom prst="rect">
            <a:avLst/>
          </a:prstGeom>
        </p:spPr>
      </p:pic>
      <p:pic>
        <p:nvPicPr>
          <p:cNvPr id="8" name="図 7"/>
          <p:cNvPicPr>
            <a:picLocks noChangeAspect="1"/>
          </p:cNvPicPr>
          <p:nvPr/>
        </p:nvPicPr>
        <p:blipFill>
          <a:blip r:embed="rId4"/>
          <a:stretch>
            <a:fillRect/>
          </a:stretch>
        </p:blipFill>
        <p:spPr>
          <a:xfrm>
            <a:off x="893959" y="5670292"/>
            <a:ext cx="4710427" cy="8231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3700" y="104775"/>
            <a:ext cx="11404600" cy="1325563"/>
          </a:xfrm>
        </p:spPr>
        <p:txBody>
          <a:bodyPr>
            <a:noAutofit/>
          </a:bodyPr>
          <a:lstStyle/>
          <a:p>
            <a:r>
              <a:rPr lang="ja-JP" altLang="en-US" sz="2400" b="1" dirty="0">
                <a:solidFill>
                  <a:schemeClr val="tx1"/>
                </a:solidFill>
                <a:latin typeface="HG丸ｺﾞｼｯｸM-PRO" panose="020F0600000000000000" pitchFamily="50" charset="-128"/>
                <a:ea typeface="HG丸ｺﾞｼｯｸM-PRO" panose="020F0600000000000000" pitchFamily="50" charset="-128"/>
              </a:rPr>
              <a:t>「特定技能」とは、</a:t>
            </a:r>
            <a:r>
              <a:rPr lang="en-US" altLang="ja-JP" sz="2400" b="1" dirty="0">
                <a:solidFill>
                  <a:schemeClr val="tx1"/>
                </a:solidFill>
                <a:latin typeface="HG丸ｺﾞｼｯｸM-PRO" panose="020F0600000000000000" pitchFamily="50" charset="-128"/>
                <a:ea typeface="HG丸ｺﾞｼｯｸM-PRO" panose="020F0600000000000000" pitchFamily="50" charset="-128"/>
              </a:rPr>
              <a:t>2019</a:t>
            </a:r>
            <a:r>
              <a:rPr lang="ja-JP" altLang="en-US" sz="2400" b="1" dirty="0">
                <a:solidFill>
                  <a:schemeClr val="tx1"/>
                </a:solidFill>
                <a:latin typeface="HG丸ｺﾞｼｯｸM-PRO" panose="020F0600000000000000" pitchFamily="50" charset="-128"/>
                <a:ea typeface="HG丸ｺﾞｼｯｸM-PRO" panose="020F0600000000000000" pitchFamily="50" charset="-128"/>
              </a:rPr>
              <a:t>年</a:t>
            </a:r>
            <a:r>
              <a:rPr lang="en-US" altLang="ja-JP" sz="2400" b="1" dirty="0">
                <a:solidFill>
                  <a:schemeClr val="tx1"/>
                </a:solidFill>
                <a:latin typeface="HG丸ｺﾞｼｯｸM-PRO" panose="020F0600000000000000" pitchFamily="50" charset="-128"/>
                <a:ea typeface="HG丸ｺﾞｼｯｸM-PRO" panose="020F0600000000000000" pitchFamily="50" charset="-128"/>
              </a:rPr>
              <a:t>4</a:t>
            </a:r>
            <a:r>
              <a:rPr lang="ja-JP" altLang="en-US" sz="2400" b="1" dirty="0">
                <a:solidFill>
                  <a:schemeClr val="tx1"/>
                </a:solidFill>
                <a:latin typeface="HG丸ｺﾞｼｯｸM-PRO" panose="020F0600000000000000" pitchFamily="50" charset="-128"/>
                <a:ea typeface="HG丸ｺﾞｼｯｸM-PRO" panose="020F0600000000000000" pitchFamily="50" charset="-128"/>
              </a:rPr>
              <a:t>月より新たに新設された就労を目的とする在留資格で、一定の技能を有する外国人の受入れが可能になりました。</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1"/>
          <a:stretch>
            <a:fillRect/>
          </a:stretch>
        </p:blipFill>
        <p:spPr>
          <a:xfrm>
            <a:off x="393700" y="1290637"/>
            <a:ext cx="10472176" cy="55673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6400" y="0"/>
            <a:ext cx="10706100"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304800" y="2679700"/>
            <a:ext cx="11785600" cy="4278094"/>
          </a:xfrm>
          <a:prstGeom prst="rect">
            <a:avLst/>
          </a:prstGeom>
        </p:spPr>
        <p:txBody>
          <a:bodyPr wrap="square">
            <a:spAutoFit/>
          </a:bodyPr>
          <a:lstStyle/>
          <a:p>
            <a:pPr fontAlgn="base"/>
            <a:r>
              <a:rPr lang="ja-JP" altLang="en-US" sz="1600" b="1" i="0" dirty="0">
                <a:solidFill>
                  <a:srgbClr val="333333"/>
                </a:solidFill>
                <a:effectLst/>
                <a:latin typeface="HG丸ｺﾞｼｯｸM-PRO" panose="020F0600000000000000" pitchFamily="50" charset="-128"/>
                <a:ea typeface="HG丸ｺﾞｼｯｸM-PRO" panose="020F0600000000000000" pitchFamily="50" charset="-128"/>
              </a:rPr>
              <a:t>＜外国人人材紹介サービスの流れ＞</a:t>
            </a:r>
            <a:br>
              <a:rPr lang="ja-JP" altLang="en-US" sz="1600" b="1" i="0" dirty="0">
                <a:solidFill>
                  <a:srgbClr val="333333"/>
                </a:solidFill>
                <a:effectLst/>
                <a:latin typeface="HG丸ｺﾞｼｯｸM-PRO" panose="020F0600000000000000" pitchFamily="50" charset="-128"/>
                <a:ea typeface="HG丸ｺﾞｼｯｸM-PRO" panose="020F0600000000000000" pitchFamily="50" charset="-128"/>
              </a:rPr>
            </a:br>
            <a:endParaRPr lang="ja-JP" altLang="en-US" sz="1600" b="0" i="0" dirty="0">
              <a:solidFill>
                <a:srgbClr val="333333"/>
              </a:solidFill>
              <a:effectLst/>
              <a:latin typeface="HG丸ｺﾞｼｯｸM-PRO" panose="020F0600000000000000" pitchFamily="50" charset="-128"/>
              <a:ea typeface="HG丸ｺﾞｼｯｸM-PRO" panose="020F0600000000000000" pitchFamily="50" charset="-128"/>
            </a:endParaRPr>
          </a:p>
          <a:p>
            <a:pPr fontAlgn="base"/>
            <a:r>
              <a:rPr lang="en-US" altLang="ja-JP" sz="1600" b="1" i="0"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600" b="1" i="0" dirty="0">
                <a:solidFill>
                  <a:srgbClr val="FF6600"/>
                </a:solidFill>
                <a:effectLst/>
                <a:latin typeface="HG丸ｺﾞｼｯｸM-PRO" panose="020F0600000000000000" pitchFamily="50" charset="-128"/>
                <a:ea typeface="HG丸ｺﾞｼｯｸM-PRO" panose="020F0600000000000000" pitchFamily="50" charset="-128"/>
              </a:rPr>
              <a:t>スクリーニング</a:t>
            </a:r>
            <a:endParaRPr lang="ja-JP" altLang="en-US" sz="1600" b="0" i="0" dirty="0">
              <a:solidFill>
                <a:srgbClr val="333333"/>
              </a:solidFill>
              <a:effectLst/>
              <a:latin typeface="HG丸ｺﾞｼｯｸM-PRO" panose="020F0600000000000000" pitchFamily="50" charset="-128"/>
              <a:ea typeface="HG丸ｺﾞｼｯｸM-PRO" panose="020F0600000000000000" pitchFamily="50" charset="-128"/>
            </a:endParaRPr>
          </a:p>
          <a:p>
            <a:pPr fontAlgn="base"/>
            <a:r>
              <a:rPr lang="ja-JP" altLang="en-US" sz="1600" b="0" i="0" dirty="0">
                <a:solidFill>
                  <a:srgbClr val="333333"/>
                </a:solidFill>
                <a:effectLst/>
                <a:latin typeface="HG丸ｺﾞｼｯｸM-PRO" panose="020F0600000000000000" pitchFamily="50" charset="-128"/>
                <a:ea typeface="HG丸ｺﾞｼｯｸM-PRO" panose="020F0600000000000000" pitchFamily="50" charset="-128"/>
              </a:rPr>
              <a:t>・貴社からの人材需要を確認し、貴社の要望に沿った人材を募集します。</a:t>
            </a:r>
            <a:br>
              <a:rPr lang="ja-JP" altLang="en-US" sz="1600" dirty="0">
                <a:latin typeface="HG丸ｺﾞｼｯｸM-PRO" panose="020F0600000000000000" pitchFamily="50" charset="-128"/>
                <a:ea typeface="HG丸ｺﾞｼｯｸM-PRO" panose="020F0600000000000000" pitchFamily="50" charset="-128"/>
              </a:rPr>
            </a:br>
            <a:br>
              <a:rPr lang="ja-JP" altLang="en-US" sz="1600" dirty="0">
                <a:latin typeface="HG丸ｺﾞｼｯｸM-PRO" panose="020F0600000000000000" pitchFamily="50" charset="-128"/>
                <a:ea typeface="HG丸ｺﾞｼｯｸM-PRO" panose="020F0600000000000000" pitchFamily="50" charset="-128"/>
              </a:rPr>
            </a:br>
            <a:r>
              <a:rPr lang="ja-JP" altLang="en-US" sz="1600" b="0" i="0" dirty="0">
                <a:solidFill>
                  <a:srgbClr val="333333"/>
                </a:solidFill>
                <a:effectLst/>
                <a:latin typeface="HG丸ｺﾞｼｯｸM-PRO" panose="020F0600000000000000" pitchFamily="50" charset="-128"/>
                <a:ea typeface="HG丸ｺﾞｼｯｸM-PRO" panose="020F0600000000000000" pitchFamily="50" charset="-128"/>
              </a:rPr>
              <a:t>・当社にて一次選考したスタッフを貴社にご案内します。</a:t>
            </a:r>
            <a:br>
              <a:rPr lang="ja-JP" altLang="en-US" sz="1600" dirty="0">
                <a:latin typeface="HG丸ｺﾞｼｯｸM-PRO" panose="020F0600000000000000" pitchFamily="50" charset="-128"/>
                <a:ea typeface="HG丸ｺﾞｼｯｸM-PRO" panose="020F0600000000000000" pitchFamily="50" charset="-128"/>
              </a:rPr>
            </a:br>
            <a:br>
              <a:rPr lang="ja-JP" altLang="en-US" sz="1600" dirty="0">
                <a:latin typeface="HG丸ｺﾞｼｯｸM-PRO" panose="020F0600000000000000" pitchFamily="50" charset="-128"/>
                <a:ea typeface="HG丸ｺﾞｼｯｸM-PRO" panose="020F0600000000000000" pitchFamily="50" charset="-128"/>
              </a:rPr>
            </a:br>
            <a:r>
              <a:rPr lang="ja-JP" altLang="en-US" sz="1600" b="0" i="0" dirty="0">
                <a:solidFill>
                  <a:srgbClr val="333333"/>
                </a:solidFill>
                <a:effectLst/>
                <a:latin typeface="HG丸ｺﾞｼｯｸM-PRO" panose="020F0600000000000000" pitchFamily="50" charset="-128"/>
                <a:ea typeface="HG丸ｺﾞｼｯｸM-PRO" panose="020F0600000000000000" pitchFamily="50" charset="-128"/>
              </a:rPr>
              <a:t>・ミスマッチを防ぐため、人材教育前に事前に外国人スタッフと面談を行っていただきます。</a:t>
            </a:r>
            <a:br>
              <a:rPr lang="ja-JP" altLang="en-US" sz="1600" dirty="0">
                <a:latin typeface="HG丸ｺﾞｼｯｸM-PRO" panose="020F0600000000000000" pitchFamily="50" charset="-128"/>
                <a:ea typeface="HG丸ｺﾞｼｯｸM-PRO" panose="020F0600000000000000" pitchFamily="50" charset="-128"/>
              </a:rPr>
            </a:br>
            <a:r>
              <a:rPr lang="ja-JP" altLang="en-US" sz="1600" b="0" i="0" dirty="0">
                <a:solidFill>
                  <a:srgbClr val="333333"/>
                </a:solidFill>
                <a:effectLst/>
                <a:latin typeface="HG丸ｺﾞｼｯｸM-PRO" panose="020F0600000000000000" pitchFamily="50" charset="-128"/>
                <a:ea typeface="HG丸ｺﾞｼｯｸM-PRO" panose="020F0600000000000000" pitchFamily="50" charset="-128"/>
              </a:rPr>
              <a:t>（面談方法はスカイプか現地面談どちらでも対応可能）</a:t>
            </a:r>
            <a:br>
              <a:rPr lang="ja-JP" altLang="en-US" sz="1600" dirty="0">
                <a:latin typeface="HG丸ｺﾞｼｯｸM-PRO" panose="020F0600000000000000" pitchFamily="50" charset="-128"/>
                <a:ea typeface="HG丸ｺﾞｼｯｸM-PRO" panose="020F0600000000000000" pitchFamily="50" charset="-128"/>
              </a:rPr>
            </a:br>
            <a:br>
              <a:rPr lang="ja-JP" altLang="en-US" sz="1600" dirty="0">
                <a:latin typeface="HG丸ｺﾞｼｯｸM-PRO" panose="020F0600000000000000" pitchFamily="50" charset="-128"/>
                <a:ea typeface="HG丸ｺﾞｼｯｸM-PRO" panose="020F0600000000000000" pitchFamily="50" charset="-128"/>
              </a:rPr>
            </a:br>
            <a:r>
              <a:rPr lang="en-US" altLang="ja-JP" sz="1600" b="1" i="0" dirty="0">
                <a:solidFill>
                  <a:srgbClr val="333333"/>
                </a:solidFill>
                <a:effectLst/>
                <a:latin typeface="HG丸ｺﾞｼｯｸM-PRO" panose="020F0600000000000000" pitchFamily="50" charset="-128"/>
                <a:ea typeface="HG丸ｺﾞｼｯｸM-PRO" panose="020F0600000000000000" pitchFamily="50" charset="-128"/>
              </a:rPr>
              <a:t>2.</a:t>
            </a:r>
            <a:r>
              <a:rPr lang="ja-JP" altLang="en-US" sz="1600" b="1" i="0" dirty="0">
                <a:solidFill>
                  <a:srgbClr val="FF6600"/>
                </a:solidFill>
                <a:effectLst/>
                <a:latin typeface="HG丸ｺﾞｼｯｸM-PRO" panose="020F0600000000000000" pitchFamily="50" charset="-128"/>
                <a:ea typeface="HG丸ｺﾞｼｯｸM-PRO" panose="020F0600000000000000" pitchFamily="50" charset="-128"/>
              </a:rPr>
              <a:t>人材教育</a:t>
            </a:r>
            <a:endParaRPr lang="ja-JP" altLang="en-US" sz="1600" b="0" i="0" dirty="0">
              <a:solidFill>
                <a:srgbClr val="333333"/>
              </a:solidFill>
              <a:effectLst/>
              <a:latin typeface="HG丸ｺﾞｼｯｸM-PRO" panose="020F0600000000000000" pitchFamily="50" charset="-128"/>
              <a:ea typeface="HG丸ｺﾞｼｯｸM-PRO" panose="020F0600000000000000" pitchFamily="50" charset="-128"/>
            </a:endParaRPr>
          </a:p>
          <a:p>
            <a:pPr fontAlgn="base"/>
            <a:r>
              <a:rPr lang="ja-JP" altLang="en-US" sz="1600" b="0" i="0" dirty="0">
                <a:solidFill>
                  <a:srgbClr val="333333"/>
                </a:solidFill>
                <a:effectLst/>
                <a:latin typeface="HG丸ｺﾞｼｯｸM-PRO" panose="020F0600000000000000" pitchFamily="50" charset="-128"/>
                <a:ea typeface="HG丸ｺﾞｼｯｸM-PRO" panose="020F0600000000000000" pitchFamily="50" charset="-128"/>
              </a:rPr>
              <a:t>・技能と日本語の教育を行い、試験合格するまで教育を行います。</a:t>
            </a:r>
            <a:br>
              <a:rPr lang="ja-JP" altLang="en-US" sz="1600" dirty="0">
                <a:latin typeface="HG丸ｺﾞｼｯｸM-PRO" panose="020F0600000000000000" pitchFamily="50" charset="-128"/>
                <a:ea typeface="HG丸ｺﾞｼｯｸM-PRO" panose="020F0600000000000000" pitchFamily="50" charset="-128"/>
              </a:rPr>
            </a:br>
            <a:r>
              <a:rPr lang="ja-JP" altLang="en-US" sz="1600" b="0" i="0" dirty="0">
                <a:solidFill>
                  <a:srgbClr val="333333"/>
                </a:solidFill>
                <a:effectLst/>
                <a:latin typeface="HG丸ｺﾞｼｯｸM-PRO" panose="020F0600000000000000" pitchFamily="50" charset="-128"/>
                <a:ea typeface="HG丸ｺﾞｼｯｸM-PRO" panose="020F0600000000000000" pitchFamily="50" charset="-128"/>
              </a:rPr>
              <a:t>（応募者のなかには既に日本語水準を満たしているスタッフもいるため、応募者によって教育期間、内容は異なります）</a:t>
            </a:r>
            <a:br>
              <a:rPr lang="ja-JP" altLang="en-US" sz="1600" dirty="0">
                <a:latin typeface="HG丸ｺﾞｼｯｸM-PRO" panose="020F0600000000000000" pitchFamily="50" charset="-128"/>
                <a:ea typeface="HG丸ｺﾞｼｯｸM-PRO" panose="020F0600000000000000" pitchFamily="50" charset="-128"/>
              </a:rPr>
            </a:br>
            <a:r>
              <a:rPr lang="en-US" altLang="ja-JP" sz="1600" b="0" i="0" dirty="0">
                <a:solidFill>
                  <a:srgbClr val="333333"/>
                </a:solidFill>
                <a:effectLst/>
                <a:latin typeface="HG丸ｺﾞｼｯｸM-PRO" panose="020F0600000000000000" pitchFamily="50" charset="-128"/>
                <a:ea typeface="HG丸ｺﾞｼｯｸM-PRO" panose="020F0600000000000000" pitchFamily="50" charset="-128"/>
              </a:rPr>
              <a:t>※</a:t>
            </a:r>
            <a:r>
              <a:rPr lang="ja-JP" altLang="en-US" sz="1600" b="0" i="0" dirty="0">
                <a:solidFill>
                  <a:srgbClr val="333333"/>
                </a:solidFill>
                <a:effectLst/>
                <a:latin typeface="HG丸ｺﾞｼｯｸM-PRO" panose="020F0600000000000000" pitchFamily="50" charset="-128"/>
                <a:ea typeface="HG丸ｺﾞｼｯｸM-PRO" panose="020F0600000000000000" pitchFamily="50" charset="-128"/>
              </a:rPr>
              <a:t>その他、貴社独自の教育を行う場合は別途ご相談</a:t>
            </a:r>
            <a:br>
              <a:rPr lang="ja-JP" altLang="en-US" sz="1600" dirty="0">
                <a:latin typeface="HG丸ｺﾞｼｯｸM-PRO" panose="020F0600000000000000" pitchFamily="50" charset="-128"/>
                <a:ea typeface="HG丸ｺﾞｼｯｸM-PRO" panose="020F0600000000000000" pitchFamily="50" charset="-128"/>
              </a:rPr>
            </a:br>
            <a:br>
              <a:rPr lang="ja-JP" altLang="en-US" sz="1600" dirty="0">
                <a:latin typeface="HG丸ｺﾞｼｯｸM-PRO" panose="020F0600000000000000" pitchFamily="50" charset="-128"/>
                <a:ea typeface="HG丸ｺﾞｼｯｸM-PRO" panose="020F0600000000000000" pitchFamily="50" charset="-128"/>
              </a:rPr>
            </a:br>
            <a:r>
              <a:rPr lang="en-US" altLang="ja-JP" sz="1600" b="1" i="0" dirty="0">
                <a:solidFill>
                  <a:srgbClr val="333333"/>
                </a:solidFill>
                <a:effectLst/>
                <a:latin typeface="HG丸ｺﾞｼｯｸM-PRO" panose="020F0600000000000000" pitchFamily="50" charset="-128"/>
                <a:ea typeface="HG丸ｺﾞｼｯｸM-PRO" panose="020F0600000000000000" pitchFamily="50" charset="-128"/>
              </a:rPr>
              <a:t>3.</a:t>
            </a:r>
            <a:r>
              <a:rPr lang="ja-JP" altLang="en-US" sz="1600" b="1" i="0" dirty="0">
                <a:solidFill>
                  <a:srgbClr val="FF6600"/>
                </a:solidFill>
                <a:effectLst/>
                <a:latin typeface="HG丸ｺﾞｼｯｸM-PRO" panose="020F0600000000000000" pitchFamily="50" charset="-128"/>
                <a:ea typeface="HG丸ｺﾞｼｯｸM-PRO" panose="020F0600000000000000" pitchFamily="50" charset="-128"/>
              </a:rPr>
              <a:t>人材紹介</a:t>
            </a:r>
            <a:endParaRPr lang="ja-JP" altLang="en-US" sz="1600" b="0" i="0" dirty="0">
              <a:solidFill>
                <a:srgbClr val="333333"/>
              </a:solidFill>
              <a:effectLst/>
              <a:latin typeface="HG丸ｺﾞｼｯｸM-PRO" panose="020F0600000000000000" pitchFamily="50" charset="-128"/>
              <a:ea typeface="HG丸ｺﾞｼｯｸM-PRO" panose="020F0600000000000000" pitchFamily="50" charset="-128"/>
            </a:endParaRPr>
          </a:p>
          <a:p>
            <a:pPr fontAlgn="base"/>
            <a:r>
              <a:rPr lang="ja-JP" altLang="en-US" sz="1600" b="0" i="0" dirty="0">
                <a:solidFill>
                  <a:srgbClr val="333333"/>
                </a:solidFill>
                <a:effectLst/>
                <a:latin typeface="メイリオ" panose="020B0604030504040204" pitchFamily="50" charset="-128"/>
                <a:ea typeface="メイリオ" panose="020B0604030504040204" pitchFamily="50" charset="-128"/>
              </a:rPr>
              <a:t>・試験に合格し、特定技能の資格を取得した外国人人材を貴社へご紹介します。</a:t>
            </a:r>
            <a:endParaRPr lang="ja-JP" altLang="en-US" sz="1600" b="0" i="0" dirty="0">
              <a:solidFill>
                <a:srgbClr val="333333"/>
              </a:solidFill>
              <a:effectLst/>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1"/>
          <a:stretch>
            <a:fillRect/>
          </a:stretch>
        </p:blipFill>
        <p:spPr>
          <a:xfrm>
            <a:off x="64906" y="298450"/>
            <a:ext cx="12062187" cy="6261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0700" y="156051"/>
            <a:ext cx="10718800" cy="1631216"/>
          </a:xfrm>
          <a:prstGeom prst="rect">
            <a:avLst/>
          </a:prstGeom>
        </p:spPr>
        <p:txBody>
          <a:bodyPr wrap="square">
            <a:spAutoFit/>
          </a:bodyPr>
          <a:lstStyle/>
          <a:p>
            <a:pPr fontAlgn="base"/>
            <a:r>
              <a:rPr lang="ja-JP" altLang="en-US" b="1" i="0" dirty="0">
                <a:solidFill>
                  <a:srgbClr val="333333"/>
                </a:solidFill>
                <a:effectLst/>
                <a:latin typeface="メイリオ" panose="020B0604030504040204" pitchFamily="50" charset="-128"/>
                <a:ea typeface="メイリオ" panose="020B0604030504040204" pitchFamily="50" charset="-128"/>
              </a:rPr>
              <a:t>＜外国人受入れ支援サービスの流れ＞</a:t>
            </a:r>
            <a:br>
              <a:rPr lang="ja-JP" altLang="en-US" sz="1400" b="1" i="0" dirty="0">
                <a:solidFill>
                  <a:srgbClr val="333333"/>
                </a:solidFill>
                <a:effectLst/>
                <a:latin typeface="メイリオ" panose="020B0604030504040204" pitchFamily="50" charset="-128"/>
                <a:ea typeface="メイリオ" panose="020B0604030504040204" pitchFamily="50" charset="-128"/>
              </a:rPr>
            </a:br>
            <a:endParaRPr lang="en-US" altLang="ja-JP" sz="1400" b="1" i="0" dirty="0">
              <a:solidFill>
                <a:srgbClr val="333333"/>
              </a:solidFill>
              <a:effectLst/>
              <a:latin typeface="メイリオ" panose="020B0604030504040204" pitchFamily="50" charset="-128"/>
              <a:ea typeface="メイリオ" panose="020B0604030504040204" pitchFamily="50" charset="-128"/>
            </a:endParaRPr>
          </a:p>
          <a:p>
            <a:pPr fontAlgn="base"/>
            <a:r>
              <a:rPr lang="en-US" altLang="ja-JP" sz="1600" b="1" i="0" dirty="0">
                <a:solidFill>
                  <a:srgbClr val="000000"/>
                </a:solidFill>
                <a:effectLst/>
                <a:latin typeface="メイリオ" panose="020B0604030504040204" pitchFamily="50" charset="-128"/>
                <a:ea typeface="メイリオ" panose="020B0604030504040204" pitchFamily="50" charset="-128"/>
              </a:rPr>
              <a:t>1.</a:t>
            </a:r>
            <a:r>
              <a:rPr lang="ja-JP" altLang="en-US" sz="1600" b="1" i="0" dirty="0">
                <a:solidFill>
                  <a:srgbClr val="FF6600"/>
                </a:solidFill>
                <a:effectLst/>
                <a:latin typeface="メイリオ" panose="020B0604030504040204" pitchFamily="50" charset="-128"/>
                <a:ea typeface="メイリオ" panose="020B0604030504040204" pitchFamily="50" charset="-128"/>
              </a:rPr>
              <a:t>導入コンサルティング</a:t>
            </a:r>
            <a:endParaRPr lang="ja-JP" altLang="en-US" sz="1600" b="1" i="0" dirty="0">
              <a:solidFill>
                <a:srgbClr val="333333"/>
              </a:solidFill>
              <a:effectLst/>
              <a:latin typeface="メイリオ" panose="020B0604030504040204" pitchFamily="50" charset="-128"/>
              <a:ea typeface="メイリオ" panose="020B0604030504040204" pitchFamily="50" charset="-128"/>
            </a:endParaRPr>
          </a:p>
          <a:p>
            <a:pPr fontAlgn="base"/>
            <a:r>
              <a:rPr lang="ja-JP" altLang="en-US" b="0" i="0" dirty="0">
                <a:solidFill>
                  <a:srgbClr val="333333"/>
                </a:solidFill>
                <a:effectLst/>
                <a:latin typeface="メイリオ" panose="020B0604030504040204" pitchFamily="50" charset="-128"/>
                <a:ea typeface="メイリオ" panose="020B0604030504040204" pitchFamily="50" charset="-128"/>
              </a:rPr>
              <a:t>・外国人労働者の導入に関する各種相談、及びご提案を行います。</a:t>
            </a:r>
            <a:br>
              <a:rPr lang="ja-JP" altLang="en-US" b="0" i="0" dirty="0">
                <a:solidFill>
                  <a:srgbClr val="333333"/>
                </a:solidFill>
                <a:effectLst/>
                <a:latin typeface="メイリオ" panose="020B0604030504040204" pitchFamily="50" charset="-128"/>
                <a:ea typeface="メイリオ" panose="020B0604030504040204" pitchFamily="50" charset="-128"/>
              </a:rPr>
            </a:br>
            <a:r>
              <a:rPr lang="en-US" altLang="ja-JP" sz="1600" b="1" i="0" dirty="0">
                <a:solidFill>
                  <a:srgbClr val="000000"/>
                </a:solidFill>
                <a:effectLst/>
                <a:latin typeface="メイリオ" panose="020B0604030504040204" pitchFamily="50" charset="-128"/>
                <a:ea typeface="メイリオ" panose="020B0604030504040204" pitchFamily="50" charset="-128"/>
              </a:rPr>
              <a:t>2.</a:t>
            </a:r>
            <a:r>
              <a:rPr lang="ja-JP" altLang="en-US" sz="1600" b="1" i="0" dirty="0">
                <a:solidFill>
                  <a:srgbClr val="FF6600"/>
                </a:solidFill>
                <a:effectLst/>
                <a:latin typeface="メイリオ" panose="020B0604030504040204" pitchFamily="50" charset="-128"/>
                <a:ea typeface="メイリオ" panose="020B0604030504040204" pitchFamily="50" charset="-128"/>
              </a:rPr>
              <a:t>書類申請・出入国サポート</a:t>
            </a:r>
            <a:endParaRPr lang="ja-JP" altLang="en-US" sz="1600" b="0" i="0" dirty="0">
              <a:solidFill>
                <a:srgbClr val="333333"/>
              </a:solidFill>
              <a:effectLst/>
              <a:latin typeface="メイリオ" panose="020B0604030504040204" pitchFamily="50" charset="-128"/>
              <a:ea typeface="メイリオ" panose="020B0604030504040204" pitchFamily="50" charset="-128"/>
            </a:endParaRPr>
          </a:p>
          <a:p>
            <a:pPr fontAlgn="base"/>
            <a:r>
              <a:rPr lang="ja-JP" altLang="en-US" b="0" i="0" dirty="0">
                <a:solidFill>
                  <a:srgbClr val="333333"/>
                </a:solidFill>
                <a:effectLst/>
                <a:latin typeface="メイリオ" panose="020B0604030504040204" pitchFamily="50" charset="-128"/>
                <a:ea typeface="メイリオ" panose="020B0604030504040204" pitchFamily="50" charset="-128"/>
              </a:rPr>
              <a:t>・外国人労働者を受入れる際の在留資格申請や各種書類作成を行い、行政手続きの支援をします。</a:t>
            </a:r>
            <a:endParaRPr lang="ja-JP" altLang="en-US" b="0" i="0" dirty="0">
              <a:solidFill>
                <a:srgbClr val="333333"/>
              </a:solidFill>
              <a:effectLst/>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1"/>
          <a:stretch>
            <a:fillRect/>
          </a:stretch>
        </p:blipFill>
        <p:spPr>
          <a:xfrm>
            <a:off x="328387" y="1787267"/>
            <a:ext cx="11342913" cy="50707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1"/>
          <a:stretch>
            <a:fillRect/>
          </a:stretch>
        </p:blipFill>
        <p:spPr>
          <a:xfrm>
            <a:off x="172584" y="194933"/>
            <a:ext cx="11244716" cy="666306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30200" y="267494"/>
            <a:ext cx="10782300" cy="1569660"/>
          </a:xfrm>
          <a:prstGeom prst="rect">
            <a:avLst/>
          </a:prstGeom>
        </p:spPr>
        <p:txBody>
          <a:bodyPr wrap="square">
            <a:spAutoFit/>
          </a:bodyPr>
          <a:lstStyle/>
          <a:p>
            <a:pPr fontAlgn="base"/>
            <a:r>
              <a:rPr lang="en-US" altLang="ja-JP" b="1" i="0" dirty="0">
                <a:solidFill>
                  <a:srgbClr val="000000"/>
                </a:solidFill>
                <a:effectLst/>
                <a:latin typeface="HG丸ｺﾞｼｯｸM-PRO" panose="020F0600000000000000" pitchFamily="50" charset="-128"/>
                <a:ea typeface="HG丸ｺﾞｼｯｸM-PRO" panose="020F0600000000000000" pitchFamily="50" charset="-128"/>
              </a:rPr>
              <a:t>4.</a:t>
            </a:r>
            <a:r>
              <a:rPr lang="ja-JP" altLang="en-US" b="1" i="0" dirty="0">
                <a:solidFill>
                  <a:srgbClr val="FF6600"/>
                </a:solidFill>
                <a:effectLst/>
                <a:latin typeface="HG丸ｺﾞｼｯｸM-PRO" panose="020F0600000000000000" pitchFamily="50" charset="-128"/>
                <a:ea typeface="HG丸ｺﾞｼｯｸM-PRO" panose="020F0600000000000000" pitchFamily="50" charset="-128"/>
              </a:rPr>
              <a:t>母国語での相談窓口</a:t>
            </a:r>
            <a:endParaRPr lang="ja-JP" altLang="en-US" sz="2400" b="0" i="0" dirty="0">
              <a:solidFill>
                <a:srgbClr val="333333"/>
              </a:solidFill>
              <a:effectLst/>
              <a:latin typeface="HG丸ｺﾞｼｯｸM-PRO" panose="020F0600000000000000" pitchFamily="50" charset="-128"/>
              <a:ea typeface="HG丸ｺﾞｼｯｸM-PRO" panose="020F0600000000000000" pitchFamily="50" charset="-128"/>
            </a:endParaRPr>
          </a:p>
          <a:p>
            <a:pPr fontAlgn="base"/>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・外国語を話せるスタッフによる外国人労働者の相談窓口を設置し、相談・苦情への対応をします。</a:t>
            </a:r>
            <a:endParaRPr lang="en-US" altLang="ja-JP" b="0" i="0" dirty="0">
              <a:solidFill>
                <a:srgbClr val="333333"/>
              </a:solidFill>
              <a:effectLst/>
              <a:latin typeface="HG丸ｺﾞｼｯｸM-PRO" panose="020F0600000000000000" pitchFamily="50" charset="-128"/>
              <a:ea typeface="HG丸ｺﾞｼｯｸM-PRO" panose="020F0600000000000000" pitchFamily="50" charset="-128"/>
            </a:endParaRPr>
          </a:p>
          <a:p>
            <a:pPr fontAlgn="base"/>
            <a:br>
              <a:rPr lang="ja-JP" altLang="en-US" sz="2400" b="0" i="0" dirty="0">
                <a:solidFill>
                  <a:srgbClr val="333333"/>
                </a:solidFill>
                <a:effectLst/>
                <a:latin typeface="HG丸ｺﾞｼｯｸM-PRO" panose="020F0600000000000000" pitchFamily="50" charset="-128"/>
                <a:ea typeface="HG丸ｺﾞｼｯｸM-PRO" panose="020F0600000000000000" pitchFamily="50" charset="-128"/>
              </a:rPr>
            </a:br>
            <a:r>
              <a:rPr lang="en-US" altLang="ja-JP" b="1" i="0" dirty="0">
                <a:solidFill>
                  <a:srgbClr val="000000"/>
                </a:solidFill>
                <a:effectLst/>
                <a:latin typeface="HG丸ｺﾞｼｯｸM-PRO" panose="020F0600000000000000" pitchFamily="50" charset="-128"/>
                <a:ea typeface="HG丸ｺﾞｼｯｸM-PRO" panose="020F0600000000000000" pitchFamily="50" charset="-128"/>
              </a:rPr>
              <a:t>5.</a:t>
            </a:r>
            <a:r>
              <a:rPr lang="ja-JP" altLang="en-US" b="1" i="0" dirty="0">
                <a:solidFill>
                  <a:srgbClr val="FF6600"/>
                </a:solidFill>
                <a:effectLst/>
                <a:latin typeface="HG丸ｺﾞｼｯｸM-PRO" panose="020F0600000000000000" pitchFamily="50" charset="-128"/>
                <a:ea typeface="HG丸ｺﾞｼｯｸM-PRO" panose="020F0600000000000000" pitchFamily="50" charset="-128"/>
              </a:rPr>
              <a:t>定期面談</a:t>
            </a:r>
            <a:endParaRPr lang="ja-JP" altLang="en-US" sz="2400" b="0" i="0" dirty="0">
              <a:solidFill>
                <a:srgbClr val="333333"/>
              </a:solidFill>
              <a:effectLst/>
              <a:latin typeface="HG丸ｺﾞｼｯｸM-PRO" panose="020F0600000000000000" pitchFamily="50" charset="-128"/>
              <a:ea typeface="HG丸ｺﾞｼｯｸM-PRO" panose="020F0600000000000000" pitchFamily="50" charset="-128"/>
            </a:endParaRPr>
          </a:p>
          <a:p>
            <a:pPr fontAlgn="base"/>
            <a:r>
              <a:rPr lang="ja-JP" altLang="en-US" b="0" i="0" dirty="0">
                <a:solidFill>
                  <a:srgbClr val="333333"/>
                </a:solidFill>
                <a:effectLst/>
                <a:latin typeface="HG丸ｺﾞｼｯｸM-PRO" panose="020F0600000000000000" pitchFamily="50" charset="-128"/>
                <a:ea typeface="HG丸ｺﾞｼｯｸM-PRO" panose="020F0600000000000000" pitchFamily="50" charset="-128"/>
              </a:rPr>
              <a:t>・定期的に面談をし、報告書の作成を行います。</a:t>
            </a:r>
            <a:endParaRPr lang="ja-JP" altLang="en-US" b="0" i="0" dirty="0">
              <a:solidFill>
                <a:srgbClr val="333333"/>
              </a:solidFill>
              <a:effectLst/>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1"/>
          <a:stretch>
            <a:fillRect/>
          </a:stretch>
        </p:blipFill>
        <p:spPr>
          <a:xfrm>
            <a:off x="1275874" y="1989554"/>
            <a:ext cx="8172926" cy="48684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19437639" y="-217676"/>
            <a:ext cx="3162963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ja-JP" altLang="ja-JP" sz="1800" b="1"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特定技能の受入れ可能業種一覧</a:t>
            </a:r>
            <a:endParaRPr kumimoji="0" lang="ja-JP" altLang="ja-JP" sz="1200" b="1"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pPr>
            <a:endParaRPr kumimoji="0" lang="ja-JP" altLang="ja-JP" sz="1100" b="1"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pPr>
            <a:r>
              <a:rPr kumimoji="0" lang="ja-JP" altLang="ja-JP" sz="1100" b="1"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rPr>
              <a:t>以下14業種の業務内容に該当する場合、特定技能外国人を受け入れることが可能</a:t>
            </a:r>
            <a:endParaRPr kumimoji="0" lang="ja-JP" altLang="ja-JP" sz="1100" b="1" i="0" u="none" strike="noStrike" cap="none" normalizeH="0" baseline="0">
              <a:ln>
                <a:noFill/>
              </a:ln>
              <a:solidFill>
                <a:srgbClr val="333333"/>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pP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11" name="図 10"/>
          <p:cNvPicPr>
            <a:picLocks noChangeAspect="1"/>
          </p:cNvPicPr>
          <p:nvPr/>
        </p:nvPicPr>
        <p:blipFill>
          <a:blip r:embed="rId1"/>
          <a:stretch>
            <a:fillRect/>
          </a:stretch>
        </p:blipFill>
        <p:spPr>
          <a:xfrm>
            <a:off x="174170" y="577849"/>
            <a:ext cx="11927405" cy="5663293"/>
          </a:xfrm>
          <a:prstGeom prst="rect">
            <a:avLst/>
          </a:prstGeom>
        </p:spPr>
      </p:pic>
    </p:spTree>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2788</Words>
  <Application>WPS 演示</Application>
  <PresentationFormat>ワイド画面</PresentationFormat>
  <Paragraphs>160</Paragraphs>
  <Slides>14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SimSun</vt:lpstr>
      <vt:lpstr>Wingdings</vt:lpstr>
      <vt:lpstr>Wingdings 3</vt:lpstr>
      <vt:lpstr>Arial</vt:lpstr>
      <vt:lpstr>Meiryo UI</vt:lpstr>
      <vt:lpstr>HG丸ｺﾞｼｯｸM-PRO</vt:lpstr>
      <vt:lpstr>ＭＳ ゴシック</vt:lpstr>
      <vt:lpstr>メイリオ</vt:lpstr>
      <vt:lpstr>Microsoft YaHei</vt:lpstr>
      <vt:lpstr>ＭＳ Ｐゴシック</vt:lpstr>
      <vt:lpstr>Arial Unicode MS</vt:lpstr>
      <vt:lpstr>Trebuchet MS</vt:lpstr>
      <vt:lpstr>STXinwei</vt:lpstr>
      <vt:lpstr>ファセット</vt:lpstr>
      <vt:lpstr>特定技能による外国人 採用支援サービス</vt:lpstr>
      <vt:lpstr>PowerPoint 演示文稿</vt:lpstr>
      <vt:lpstr>「特定技能」とは、2019年4月より新たに新設された就労を目的とする在留資格で、一定の技能を有する外国人の受入れが可能になりました。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cp:lastModifiedBy>
  <cp:revision>2</cp:revision>
  <dcterms:created xsi:type="dcterms:W3CDTF">2020-04-03T06:16:00Z</dcterms:created>
  <dcterms:modified xsi:type="dcterms:W3CDTF">2020-04-23T06:26:34Z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2052-11.3.0.8513</vt:lpwstr>
  </property>
</Properties>
</file>